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Roboto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Roboto-regular.fntdata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7" Type="http://schemas.openxmlformats.org/officeDocument/2006/relationships/font" Target="fonts/Robo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ed659f86f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g2ed659f86f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Let's get the meeting started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4219fca4c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4219fca4c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ed659f86f4_0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ed659f86f4_0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ef8485c8f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ef8485c8f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d659f86f4_0_6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ed659f86f4_0_6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ed659f86f4_0_6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ed659f86f4_0_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f7c4a5b3d8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f7c4a5b3d8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43352709eb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43352709eb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ed659f86f4_0_4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ed659f86f4_0_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ed659f86f4_0_6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ed659f86f4_0_6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ed659f86f4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g2ed659f86f4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ed659f86f4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g2ed659f86f4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f7c4a5b3d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f7c4a5b3d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368d263eb0_0_7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368d263eb0_0_7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ed659f86f4_0_4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ed659f86f4_0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ed659f86f4_0_5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g2ed659f86f4_0_5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ed659f86f4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ed659f86f4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8d70e113a5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8d70e113a5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gif"/><Relationship Id="rId4" Type="http://schemas.openxmlformats.org/officeDocument/2006/relationships/image" Target="../media/image11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yhsband.com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gif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gif"/><Relationship Id="rId4" Type="http://schemas.openxmlformats.org/officeDocument/2006/relationships/image" Target="../media/image13.gif"/><Relationship Id="rId5" Type="http://schemas.openxmlformats.org/officeDocument/2006/relationships/image" Target="../media/image4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512700" y="1592800"/>
            <a:ext cx="8118600" cy="126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769"/>
              <a:buNone/>
            </a:pPr>
            <a:r>
              <a:rPr lang="en"/>
              <a:t>Yulee Band Parent Association, Inc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769"/>
              <a:buNone/>
            </a:pPr>
            <a:r>
              <a:rPr lang="en"/>
              <a:t>YBPA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585613" y="3302688"/>
            <a:ext cx="82221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None/>
            </a:pPr>
            <a:r>
              <a:rPr lang="en">
                <a:solidFill>
                  <a:schemeClr val="dk1"/>
                </a:solidFill>
              </a:rPr>
              <a:t>BAND PARENTS MEETING 9/5/24 @6:00PM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2750"/>
            <a:ext cx="1454650" cy="14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9650" y="138150"/>
            <a:ext cx="1454650" cy="145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Save the Date!</a:t>
            </a:r>
            <a:endParaRPr/>
          </a:p>
        </p:txBody>
      </p:sp>
      <p:sp>
        <p:nvSpPr>
          <p:cNvPr id="126" name="Google Shape;126;p22"/>
          <p:cNvSpPr txBox="1"/>
          <p:nvPr>
            <p:ph idx="1" type="body"/>
          </p:nvPr>
        </p:nvSpPr>
        <p:spPr>
          <a:xfrm>
            <a:off x="381275" y="1017800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December 2024:	  		Yulee Christmas Parade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					Jazz Band will perform at Dickens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March 2024:  			Band Trip </a:t>
            </a:r>
            <a:r>
              <a:rPr i="1" lang="en"/>
              <a:t>(destination TBD, estimated cost of $500 </a:t>
            </a:r>
            <a:endParaRPr i="1"/>
          </a:p>
          <a:p>
            <a:pPr indent="457200" lvl="0" marL="22860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/>
              <a:t>per student to be due in Oct and Dec payments)</a:t>
            </a:r>
            <a:endParaRPr i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May 2025:  			       </a:t>
            </a:r>
            <a:r>
              <a:rPr b="1" lang="en"/>
              <a:t>Shrimp Festival - our major, primary </a:t>
            </a:r>
            <a:r>
              <a:rPr b="1" lang="en"/>
              <a:t>fundraiser</a:t>
            </a:r>
            <a:r>
              <a:rPr b="1" lang="en"/>
              <a:t> for </a:t>
            </a:r>
            <a:endParaRPr b="1"/>
          </a:p>
          <a:p>
            <a:pPr indent="457200" lvl="0" marL="22860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the next year!</a:t>
            </a:r>
            <a:endParaRPr b="1"/>
          </a:p>
        </p:txBody>
      </p:sp>
      <p:sp>
        <p:nvSpPr>
          <p:cNvPr id="127" name="Google Shape;127;p22"/>
          <p:cNvSpPr txBox="1"/>
          <p:nvPr/>
        </p:nvSpPr>
        <p:spPr>
          <a:xfrm>
            <a:off x="7640975" y="91975"/>
            <a:ext cx="113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Amanda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74E13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/>
          <p:nvPr>
            <p:ph type="title"/>
          </p:nvPr>
        </p:nvSpPr>
        <p:spPr>
          <a:xfrm>
            <a:off x="141550" y="1952063"/>
            <a:ext cx="59418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</a:rPr>
              <a:t>Mr. Walker &amp; </a:t>
            </a:r>
            <a:endParaRPr>
              <a:solidFill>
                <a:srgbClr val="F1C23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</a:rPr>
              <a:t>Ms. Jordan  </a:t>
            </a:r>
            <a:r>
              <a:rPr lang="en"/>
              <a:t>       </a:t>
            </a:r>
            <a:endParaRPr/>
          </a:p>
        </p:txBody>
      </p:sp>
      <p:pic>
        <p:nvPicPr>
          <p:cNvPr id="133" name="Google Shape;133;p23"/>
          <p:cNvPicPr preferRelativeResize="0"/>
          <p:nvPr/>
        </p:nvPicPr>
        <p:blipFill rotWithShape="1">
          <a:blip r:embed="rId3">
            <a:alphaModFix/>
          </a:blip>
          <a:srcRect b="1730" l="1850" r="-1849" t="-1730"/>
          <a:stretch/>
        </p:blipFill>
        <p:spPr>
          <a:xfrm>
            <a:off x="5373800" y="-147200"/>
            <a:ext cx="3968025" cy="529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Info &amp; Expectations </a:t>
            </a:r>
            <a:endParaRPr/>
          </a:p>
        </p:txBody>
      </p:sp>
      <p:sp>
        <p:nvSpPr>
          <p:cNvPr id="139" name="Google Shape;139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4"/>
          <p:cNvSpPr txBox="1"/>
          <p:nvPr/>
        </p:nvSpPr>
        <p:spPr>
          <a:xfrm>
            <a:off x="7255050" y="96000"/>
            <a:ext cx="181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Walker &amp; Jordan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7B7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>
            <p:ph type="title"/>
          </p:nvPr>
        </p:nvSpPr>
        <p:spPr>
          <a:xfrm>
            <a:off x="36750" y="579700"/>
            <a:ext cx="49899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40">
                <a:solidFill>
                  <a:srgbClr val="F1C232"/>
                </a:solidFill>
              </a:rPr>
              <a:t>How You Can Support MS1</a:t>
            </a:r>
            <a:endParaRPr b="1" sz="3440"/>
          </a:p>
        </p:txBody>
      </p:sp>
      <p:pic>
        <p:nvPicPr>
          <p:cNvPr id="146" name="Google Shape;146;p25" title="Kermit Kermit The Frog GIF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0425" y="523925"/>
            <a:ext cx="4197376" cy="222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5" title="Swtcupdate Sweet California GIF (Provided by Tenor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338385"/>
            <a:ext cx="4718025" cy="2652714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5"/>
          <p:cNvSpPr txBox="1"/>
          <p:nvPr/>
        </p:nvSpPr>
        <p:spPr>
          <a:xfrm>
            <a:off x="8172550" y="96000"/>
            <a:ext cx="89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Evette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Sponsorships &amp; Fundraising</a:t>
            </a:r>
            <a:endParaRPr/>
          </a:p>
        </p:txBody>
      </p:sp>
      <p:sp>
        <p:nvSpPr>
          <p:cNvPr id="154" name="Google Shape;154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Things You Need to Know </a:t>
            </a:r>
            <a:endParaRPr/>
          </a:p>
        </p:txBody>
      </p:sp>
      <p:sp>
        <p:nvSpPr>
          <p:cNvPr id="155" name="Google Shape;155;p26"/>
          <p:cNvSpPr txBox="1"/>
          <p:nvPr/>
        </p:nvSpPr>
        <p:spPr>
          <a:xfrm>
            <a:off x="7640975" y="91975"/>
            <a:ext cx="113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Evette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7B7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"/>
          <p:cNvSpPr txBox="1"/>
          <p:nvPr>
            <p:ph type="title"/>
          </p:nvPr>
        </p:nvSpPr>
        <p:spPr>
          <a:xfrm>
            <a:off x="36750" y="579700"/>
            <a:ext cx="49899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40">
                <a:solidFill>
                  <a:srgbClr val="F1C232"/>
                </a:solidFill>
              </a:rPr>
              <a:t>Corporate Sponsorships</a:t>
            </a:r>
            <a:endParaRPr b="1" sz="3440"/>
          </a:p>
        </p:txBody>
      </p:sp>
      <p:sp>
        <p:nvSpPr>
          <p:cNvPr id="161" name="Google Shape;161;p27"/>
          <p:cNvSpPr txBox="1"/>
          <p:nvPr/>
        </p:nvSpPr>
        <p:spPr>
          <a:xfrm>
            <a:off x="8172550" y="96000"/>
            <a:ext cx="89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Evette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2" name="Google Shape;162;p27" title="a child is holding a bunch of money and saying thank you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9050" y="648600"/>
            <a:ext cx="3487950" cy="4303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7"/>
          <p:cNvSpPr txBox="1"/>
          <p:nvPr/>
        </p:nvSpPr>
        <p:spPr>
          <a:xfrm>
            <a:off x="236700" y="1807975"/>
            <a:ext cx="4590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50505"/>
              </a:buClr>
              <a:buSzPts val="1800"/>
              <a:buChar char="❏"/>
            </a:pPr>
            <a:r>
              <a:rPr lang="en" sz="1800">
                <a:solidFill>
                  <a:srgbClr val="050505"/>
                </a:solidFill>
              </a:rPr>
              <a:t>Talk to every business you patronize about sponsoring MS1</a:t>
            </a:r>
            <a:endParaRPr sz="1800">
              <a:solidFill>
                <a:srgbClr val="050505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sz="1800">
                <a:solidFill>
                  <a:schemeClr val="dk2"/>
                </a:solidFill>
              </a:rPr>
              <a:t> (</a:t>
            </a:r>
            <a:r>
              <a:rPr lang="en" sz="1800">
                <a:solidFill>
                  <a:srgbClr val="38761D"/>
                </a:solidFill>
              </a:rPr>
              <a:t>Doctor offices, daycares, churches, walmart, beauty salons, small business owners you know, etc</a:t>
            </a:r>
            <a:r>
              <a:rPr lang="en" sz="1800">
                <a:solidFill>
                  <a:schemeClr val="dk2"/>
                </a:solidFill>
              </a:rPr>
              <a:t>) 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50505"/>
              </a:buClr>
              <a:buSzPts val="1800"/>
              <a:buChar char="❏"/>
            </a:pPr>
            <a:r>
              <a:rPr lang="en" sz="1800">
                <a:solidFill>
                  <a:schemeClr val="dk1"/>
                </a:solidFill>
              </a:rPr>
              <a:t>Give them the Sponsorship Packet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50505"/>
              </a:buClr>
              <a:buSzPts val="1800"/>
              <a:buChar char="❏"/>
            </a:pPr>
            <a:r>
              <a:rPr lang="en" sz="1800">
                <a:solidFill>
                  <a:schemeClr val="dk1"/>
                </a:solidFill>
              </a:rPr>
              <a:t>Follow Up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/>
          <p:nvPr>
            <p:ph type="title"/>
          </p:nvPr>
        </p:nvSpPr>
        <p:spPr>
          <a:xfrm>
            <a:off x="311700" y="195675"/>
            <a:ext cx="50700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Volunteer Opportunities </a:t>
            </a:r>
            <a:endParaRPr/>
          </a:p>
        </p:txBody>
      </p:sp>
      <p:sp>
        <p:nvSpPr>
          <p:cNvPr id="169" name="Google Shape;169;p28"/>
          <p:cNvSpPr txBox="1"/>
          <p:nvPr>
            <p:ph idx="1" type="body"/>
          </p:nvPr>
        </p:nvSpPr>
        <p:spPr>
          <a:xfrm>
            <a:off x="311700" y="902250"/>
            <a:ext cx="5185500" cy="352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Home Game Concessions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Sponsorships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Chaperones - Away games, </a:t>
            </a:r>
            <a:r>
              <a:rPr b="1" lang="en">
                <a:solidFill>
                  <a:schemeClr val="dk1"/>
                </a:solidFill>
              </a:rPr>
              <a:t>Competitions</a:t>
            </a:r>
            <a:r>
              <a:rPr b="1" lang="en">
                <a:solidFill>
                  <a:schemeClr val="dk1"/>
                </a:solidFill>
              </a:rPr>
              <a:t>, Band Trips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Events - Banquets &amp; Dinners 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Uniforms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Field Props &amp; Equipment Repair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Transportation (Band Trailer) - Truck with towing ability needed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Media</a:t>
            </a:r>
            <a:r>
              <a:rPr b="1" lang="en">
                <a:solidFill>
                  <a:schemeClr val="dk1"/>
                </a:solidFill>
              </a:rPr>
              <a:t>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Photography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Fundraising 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70" name="Google Shape;170;p28" title="Hunger Games Volunteer GIF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3825" y="750800"/>
            <a:ext cx="3238475" cy="222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8"/>
          <p:cNvSpPr txBox="1"/>
          <p:nvPr/>
        </p:nvSpPr>
        <p:spPr>
          <a:xfrm>
            <a:off x="8172550" y="96000"/>
            <a:ext cx="89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Evette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74E13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/>
          <p:nvPr>
            <p:ph type="title"/>
          </p:nvPr>
        </p:nvSpPr>
        <p:spPr>
          <a:xfrm>
            <a:off x="141550" y="199463"/>
            <a:ext cx="59418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</a:rPr>
              <a:t>Volunteer  </a:t>
            </a:r>
            <a:endParaRPr>
              <a:solidFill>
                <a:srgbClr val="F1C23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</a:rPr>
              <a:t>Info/Link </a:t>
            </a:r>
            <a:r>
              <a:rPr lang="en"/>
              <a:t>       </a:t>
            </a:r>
            <a:endParaRPr/>
          </a:p>
        </p:txBody>
      </p:sp>
      <p:pic>
        <p:nvPicPr>
          <p:cNvPr id="177" name="Google Shape;17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525" y="1244063"/>
            <a:ext cx="2755850" cy="275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9"/>
          <p:cNvSpPr txBox="1"/>
          <p:nvPr/>
        </p:nvSpPr>
        <p:spPr>
          <a:xfrm>
            <a:off x="8172550" y="96000"/>
            <a:ext cx="89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Evette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9" name="Google Shape;179;p29"/>
          <p:cNvSpPr txBox="1"/>
          <p:nvPr>
            <p:ph type="title"/>
          </p:nvPr>
        </p:nvSpPr>
        <p:spPr>
          <a:xfrm>
            <a:off x="4678575" y="3888400"/>
            <a:ext cx="42063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</a:rPr>
              <a:t>Or on our website YHSBand.com</a:t>
            </a:r>
            <a:r>
              <a:rPr lang="en"/>
              <a:t>      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/>
          <p:nvPr>
            <p:ph type="title"/>
          </p:nvPr>
        </p:nvSpPr>
        <p:spPr>
          <a:xfrm>
            <a:off x="156950" y="1952063"/>
            <a:ext cx="59418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8761D"/>
                </a:solidFill>
              </a:rPr>
              <a:t>QUESTIONS???</a:t>
            </a:r>
            <a:r>
              <a:rPr b="1" lang="en">
                <a:solidFill>
                  <a:srgbClr val="38761D"/>
                </a:solidFill>
              </a:rPr>
              <a:t>         </a:t>
            </a:r>
            <a:endParaRPr b="1">
              <a:solidFill>
                <a:srgbClr val="38761D"/>
              </a:solidFill>
            </a:endParaRPr>
          </a:p>
        </p:txBody>
      </p:sp>
      <p:pic>
        <p:nvPicPr>
          <p:cNvPr id="185" name="Google Shape;185;p30" title="Minion Any Questions Question GIF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1850" y="854025"/>
            <a:ext cx="2755850" cy="311912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0"/>
          <p:cNvSpPr txBox="1"/>
          <p:nvPr/>
        </p:nvSpPr>
        <p:spPr>
          <a:xfrm>
            <a:off x="8172550" y="96000"/>
            <a:ext cx="89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Evette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10000"/>
            <a:ext cx="70557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7142"/>
              <a:buNone/>
            </a:pPr>
            <a:r>
              <a:rPr lang="en"/>
              <a:t>WELCOME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936050"/>
            <a:ext cx="8520600" cy="38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b="1" lang="en" sz="2165">
                <a:solidFill>
                  <a:schemeClr val="dk1"/>
                </a:solidFill>
              </a:rPr>
              <a:t>Band Parent Meetings:  FIRST THURSDAY of every Month  </a:t>
            </a:r>
            <a:endParaRPr b="1" sz="2165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2165">
                <a:solidFill>
                  <a:schemeClr val="dk1"/>
                </a:solidFill>
              </a:rPr>
              <a:t>Next Band Parent Meeting: </a:t>
            </a:r>
            <a:r>
              <a:rPr b="1" lang="en" sz="2165">
                <a:solidFill>
                  <a:schemeClr val="dk1"/>
                </a:solidFill>
                <a:highlight>
                  <a:srgbClr val="38761D"/>
                </a:highlight>
              </a:rPr>
              <a:t>October 3</a:t>
            </a:r>
            <a:r>
              <a:rPr b="1" lang="en" sz="2165">
                <a:solidFill>
                  <a:schemeClr val="dk1"/>
                </a:solidFill>
                <a:highlight>
                  <a:srgbClr val="38761D"/>
                </a:highlight>
              </a:rPr>
              <a:t>, 2024  at 6:00pm</a:t>
            </a:r>
            <a:endParaRPr b="1" sz="2165">
              <a:solidFill>
                <a:schemeClr val="dk1"/>
              </a:solidFill>
              <a:highlight>
                <a:srgbClr val="38761D"/>
              </a:highlight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b="1" sz="2165">
              <a:solidFill>
                <a:schemeClr val="dk1"/>
              </a:solidFill>
              <a:highlight>
                <a:srgbClr val="38761D"/>
              </a:highlight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t/>
            </a:r>
            <a:endParaRPr b="1" sz="2165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b="1" lang="en" sz="2165">
                <a:solidFill>
                  <a:schemeClr val="dk1"/>
                </a:solidFill>
              </a:rPr>
              <a:t>Finances </a:t>
            </a:r>
            <a:endParaRPr b="1" sz="2165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b="1" lang="en" sz="2165">
                <a:solidFill>
                  <a:schemeClr val="dk1"/>
                </a:solidFill>
              </a:rPr>
              <a:t>Concessions/Volunteer Reports</a:t>
            </a:r>
            <a:endParaRPr b="1" sz="2165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b="1" lang="en" sz="2165">
                <a:solidFill>
                  <a:schemeClr val="dk1"/>
                </a:solidFill>
              </a:rPr>
              <a:t>Upcoming </a:t>
            </a:r>
            <a:r>
              <a:rPr b="1" lang="en" sz="2165">
                <a:solidFill>
                  <a:schemeClr val="dk1"/>
                </a:solidFill>
              </a:rPr>
              <a:t>Schedule</a:t>
            </a:r>
            <a:endParaRPr b="1" sz="2165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b="1" lang="en" sz="2165">
                <a:solidFill>
                  <a:schemeClr val="dk1"/>
                </a:solidFill>
              </a:rPr>
              <a:t>Mr. Walker &amp; Jordan Updates</a:t>
            </a:r>
            <a:endParaRPr b="1" sz="2165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b="1" lang="en" sz="2165">
                <a:solidFill>
                  <a:schemeClr val="dk1"/>
                </a:solidFill>
              </a:rPr>
              <a:t>Ways to Support MS1</a:t>
            </a:r>
            <a:endParaRPr b="1" sz="2165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t/>
            </a:r>
            <a:endParaRPr b="1" sz="2165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b="1" sz="2165">
              <a:solidFill>
                <a:srgbClr val="38761D"/>
              </a:solidFill>
            </a:endParaRPr>
          </a:p>
          <a:p>
            <a:pPr indent="0" lvl="0" marL="45720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t/>
            </a:r>
            <a:endParaRPr sz="2165"/>
          </a:p>
        </p:txBody>
      </p:sp>
      <p:sp>
        <p:nvSpPr>
          <p:cNvPr id="64" name="Google Shape;64;p14"/>
          <p:cNvSpPr txBox="1"/>
          <p:nvPr/>
        </p:nvSpPr>
        <p:spPr>
          <a:xfrm>
            <a:off x="8407900" y="96000"/>
            <a:ext cx="65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8192300" y="96000"/>
            <a:ext cx="87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Evette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26900" y="575950"/>
            <a:ext cx="86949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ARE YOU CONNECTED?</a:t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211350"/>
            <a:ext cx="8520600" cy="36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</a:pPr>
            <a:r>
              <a:rPr b="1" lang="en" sz="205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b="1" sz="20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</a:pPr>
            <a:r>
              <a:rPr b="1" lang="en" sz="205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REMIND APP:          	        @ms1band </a:t>
            </a:r>
            <a:endParaRPr b="1" sz="20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</a:pPr>
            <a:r>
              <a:rPr b="1" lang="en" sz="205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OUR EMAIL LIST:    	        YuleeBandParentAssociation@Gmail.com</a:t>
            </a:r>
            <a:endParaRPr b="1" sz="20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</a:pPr>
            <a:r>
              <a:rPr b="1" lang="en" sz="205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FACEBOOK?                	 </a:t>
            </a:r>
            <a:r>
              <a:rPr b="1" lang="en" sz="205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https://www.facebook.com/groups/yhsband/</a:t>
            </a:r>
            <a:endParaRPr b="1" sz="20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</a:pPr>
            <a:r>
              <a:rPr b="1" lang="en" sz="205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WEBSITE:                             </a:t>
            </a:r>
            <a:r>
              <a:rPr b="1" lang="en" sz="2255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http://yhsband.com</a:t>
            </a:r>
            <a:endParaRPr b="1" sz="22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</a:pPr>
            <a:r>
              <a:rPr b="1" lang="en" sz="205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SOCIAL MEDIA:                  Instagram @yuleehornetbands</a:t>
            </a:r>
            <a:endParaRPr b="1" sz="20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</a:pPr>
            <a:r>
              <a:rPr b="1" lang="en" sz="205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Ask a Board Member!      Amanda, Jenn, Scott, Melody, Jason, or Evette </a:t>
            </a:r>
            <a:endParaRPr b="1" sz="20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</a:pPr>
            <a:r>
              <a:t/>
            </a:r>
            <a:endParaRPr b="1" sz="20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</a:pPr>
            <a:r>
              <a:t/>
            </a:r>
            <a:endParaRPr b="1" sz="196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7000"/>
              </a:lnSpc>
              <a:spcBef>
                <a:spcPts val="1200"/>
              </a:spcBef>
              <a:spcAft>
                <a:spcPts val="1200"/>
              </a:spcAft>
              <a:buSzPts val="1260"/>
              <a:buNone/>
            </a:pPr>
            <a:r>
              <a:t/>
            </a:r>
            <a:endParaRPr sz="1860"/>
          </a:p>
        </p:txBody>
      </p:sp>
      <p:sp>
        <p:nvSpPr>
          <p:cNvPr id="72" name="Google Shape;72;p15"/>
          <p:cNvSpPr txBox="1"/>
          <p:nvPr/>
        </p:nvSpPr>
        <p:spPr>
          <a:xfrm>
            <a:off x="8192300" y="96000"/>
            <a:ext cx="87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Evette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221225" y="-1172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Concessions &amp; Volunteer Reports </a:t>
            </a:r>
            <a:endParaRPr/>
          </a:p>
        </p:txBody>
      </p:sp>
      <p:sp>
        <p:nvSpPr>
          <p:cNvPr id="78" name="Google Shape;78;p16"/>
          <p:cNvSpPr txBox="1"/>
          <p:nvPr>
            <p:ph idx="1" type="subTitle"/>
          </p:nvPr>
        </p:nvSpPr>
        <p:spPr>
          <a:xfrm>
            <a:off x="221225" y="3922025"/>
            <a:ext cx="4045200" cy="12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700">
                <a:solidFill>
                  <a:schemeClr val="dk1"/>
                </a:solidFill>
              </a:rPr>
              <a:t>How Did We Do? </a:t>
            </a:r>
            <a:endParaRPr sz="3700"/>
          </a:p>
        </p:txBody>
      </p:sp>
      <p:sp>
        <p:nvSpPr>
          <p:cNvPr id="79" name="Google Shape;79;p16"/>
          <p:cNvSpPr txBox="1"/>
          <p:nvPr>
            <p:ph idx="2" type="body"/>
          </p:nvPr>
        </p:nvSpPr>
        <p:spPr>
          <a:xfrm>
            <a:off x="4939500" y="428875"/>
            <a:ext cx="3837000" cy="162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55000" lnSpcReduction="10000"/>
          </a:bodyPr>
          <a:lstStyle/>
          <a:p>
            <a:pPr indent="-29146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/>
              <a:t>We had 34 Volunteers (Not including Board members) </a:t>
            </a:r>
            <a:endParaRPr/>
          </a:p>
          <a:p>
            <a:pPr indent="-29146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/>
              <a:t>We served 183 Slushies (TOP SELLER) </a:t>
            </a:r>
            <a:endParaRPr/>
          </a:p>
          <a:p>
            <a:pPr indent="-29146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/>
              <a:t>89 lemonades (175 when include 85 band drinks) </a:t>
            </a:r>
            <a:endParaRPr/>
          </a:p>
          <a:p>
            <a:pPr indent="-29146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/>
              <a:t>38 Funnel Cakes </a:t>
            </a:r>
            <a:endParaRPr/>
          </a:p>
          <a:p>
            <a:pPr indent="-29146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/>
              <a:t>21 Fried Oreos </a:t>
            </a:r>
            <a:endParaRPr/>
          </a:p>
          <a:p>
            <a:pPr indent="-29146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/>
              <a:t>15 Loaded Swarm Tots</a:t>
            </a:r>
            <a:endParaRPr/>
          </a:p>
          <a:p>
            <a:pPr indent="-29146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/>
              <a:t>14 Swarm Tater Tots (99 when include band meals) </a:t>
            </a:r>
            <a:endParaRPr/>
          </a:p>
          <a:p>
            <a:pPr indent="-29146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/>
              <a:t>8 Chicken Bites (93 whe include band meals) </a:t>
            </a:r>
            <a:endParaRPr/>
          </a:p>
          <a:p>
            <a:pPr indent="-29146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/>
              <a:t>6 Pulled Pork Sandwiches </a:t>
            </a:r>
            <a:endParaRPr/>
          </a:p>
        </p:txBody>
      </p:sp>
      <p:sp>
        <p:nvSpPr>
          <p:cNvPr id="80" name="Google Shape;80;p16"/>
          <p:cNvSpPr txBox="1"/>
          <p:nvPr/>
        </p:nvSpPr>
        <p:spPr>
          <a:xfrm>
            <a:off x="8315325" y="96000"/>
            <a:ext cx="75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Evette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1" name="Google Shape;81;p16" title="kermit the frog from the muppet show is holding his hand to his chin .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875" y="1468350"/>
            <a:ext cx="3283900" cy="184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9975" y="2051575"/>
            <a:ext cx="4030074" cy="286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2689825" y="2871475"/>
            <a:ext cx="3491400" cy="186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THANK YOU</a:t>
            </a:r>
            <a:r>
              <a:rPr b="1" lang="en"/>
              <a:t>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TO ALL OF OUR AMAZING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VOLUNTEERS</a:t>
            </a:r>
            <a:endParaRPr b="1"/>
          </a:p>
        </p:txBody>
      </p:sp>
      <p:sp>
        <p:nvSpPr>
          <p:cNvPr id="88" name="Google Shape;88;p17"/>
          <p:cNvSpPr txBox="1"/>
          <p:nvPr/>
        </p:nvSpPr>
        <p:spPr>
          <a:xfrm>
            <a:off x="8315325" y="96000"/>
            <a:ext cx="75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Evette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9" name="Google Shape;89;p17" title="a man giving a thumbs up with the words thank you so much above him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25" y="2705850"/>
            <a:ext cx="2375026" cy="237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 title="a group of people are watching a video of a woman covering her mouth while standing in a field . (Provided by Tenor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5225" y="54075"/>
            <a:ext cx="6998274" cy="230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 title="gru from despicable me is flexing his muscles and says victory is sweet . (Provided by Tenor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9600" y="2705850"/>
            <a:ext cx="2597600" cy="237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966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311700" y="445025"/>
            <a:ext cx="7382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FINANCES </a:t>
            </a:r>
            <a:endParaRPr/>
          </a:p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Balance July 31: </a:t>
            </a:r>
            <a:r>
              <a:rPr b="1" lang="en" sz="2000">
                <a:solidFill>
                  <a:schemeClr val="dk1"/>
                </a:solidFill>
              </a:rPr>
              <a:t>$94,317.03</a:t>
            </a:r>
            <a:endParaRPr b="1" sz="20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Income Summary </a:t>
            </a:r>
            <a:r>
              <a:rPr b="1" lang="en" sz="2000">
                <a:solidFill>
                  <a:schemeClr val="dk1"/>
                </a:solidFill>
              </a:rPr>
              <a:t>($3,879.36)</a:t>
            </a:r>
            <a:r>
              <a:rPr lang="en">
                <a:solidFill>
                  <a:schemeClr val="dk1"/>
                </a:solidFill>
              </a:rPr>
              <a:t>: Fair Share, Sale of Band Shirts and Hoodies, Concessions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Expense Summary </a:t>
            </a:r>
            <a:r>
              <a:rPr b="1" lang="en" sz="2000">
                <a:solidFill>
                  <a:schemeClr val="dk1"/>
                </a:solidFill>
              </a:rPr>
              <a:t>($11,455.05)</a:t>
            </a:r>
            <a:r>
              <a:rPr lang="en">
                <a:solidFill>
                  <a:schemeClr val="dk1"/>
                </a:solidFill>
              </a:rPr>
              <a:t>: Check 1015 (</a:t>
            </a:r>
            <a:r>
              <a:rPr lang="en" u="sng">
                <a:solidFill>
                  <a:schemeClr val="dk1"/>
                </a:solidFill>
              </a:rPr>
              <a:t>$5,104.80 final payment for uniforms to Nassau County- outstanding item from last year’s budget</a:t>
            </a:r>
            <a:r>
              <a:rPr lang="en">
                <a:solidFill>
                  <a:schemeClr val="dk1"/>
                </a:solidFill>
              </a:rPr>
              <a:t>), Senior Banners,  Staff Items, Administrative Fees, Concession Supplies ($1,6311.11), </a:t>
            </a:r>
            <a:r>
              <a:rPr lang="en">
                <a:solidFill>
                  <a:schemeClr val="dk1"/>
                </a:solidFill>
              </a:rPr>
              <a:t>Generator</a:t>
            </a:r>
            <a:r>
              <a:rPr lang="en">
                <a:solidFill>
                  <a:schemeClr val="dk1"/>
                </a:solidFill>
              </a:rPr>
              <a:t> ($1,049.00), Uniforms, Flags, Competition Registration Fees, Student T-Shirts ($1,158.01)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Balance Aug 30:</a:t>
            </a:r>
            <a:r>
              <a:rPr b="1" lang="en" sz="2000">
                <a:solidFill>
                  <a:schemeClr val="dk1"/>
                </a:solidFill>
              </a:rPr>
              <a:t> $86,741.34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Upcoming expenses: Staff Stipend #1 ($9,750), Insurance Renewal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8141725" y="161900"/>
            <a:ext cx="87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Jason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487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Game Schedule </a:t>
            </a:r>
            <a:endParaRPr/>
          </a:p>
        </p:txBody>
      </p:sp>
      <p:sp>
        <p:nvSpPr>
          <p:cNvPr id="109" name="Google Shape;109;p2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HOME GAMES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❏"/>
            </a:pPr>
            <a:r>
              <a:rPr b="1" lang="en" sz="1600">
                <a:solidFill>
                  <a:schemeClr val="dk1"/>
                </a:solidFill>
              </a:rPr>
              <a:t>8/23</a:t>
            </a:r>
            <a:r>
              <a:rPr lang="en" sz="1600">
                <a:solidFill>
                  <a:schemeClr val="dk1"/>
                </a:solidFill>
              </a:rPr>
              <a:t> @7PM vs Union County        </a:t>
            </a:r>
            <a:r>
              <a:rPr lang="en" sz="1600">
                <a:solidFill>
                  <a:srgbClr val="38761D"/>
                </a:solidFill>
              </a:rPr>
              <a:t>(1st Home game) </a:t>
            </a:r>
            <a:endParaRPr sz="1600">
              <a:solidFill>
                <a:srgbClr val="38761D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❏"/>
            </a:pPr>
            <a:r>
              <a:rPr b="1" lang="en" sz="1600">
                <a:solidFill>
                  <a:schemeClr val="dk1"/>
                </a:solidFill>
              </a:rPr>
              <a:t>10/4</a:t>
            </a:r>
            <a:r>
              <a:rPr lang="en" sz="1600">
                <a:solidFill>
                  <a:schemeClr val="dk1"/>
                </a:solidFill>
              </a:rPr>
              <a:t> @7PM vs Parker </a:t>
            </a:r>
            <a:r>
              <a:rPr lang="en" sz="1600">
                <a:solidFill>
                  <a:srgbClr val="38761D"/>
                </a:solidFill>
              </a:rPr>
              <a:t>(Homecoming &amp; Alumni Night)) </a:t>
            </a:r>
            <a:endParaRPr sz="1600">
              <a:solidFill>
                <a:srgbClr val="38761D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❏"/>
            </a:pPr>
            <a:r>
              <a:rPr b="1" lang="en" sz="1600">
                <a:solidFill>
                  <a:schemeClr val="dk1"/>
                </a:solidFill>
              </a:rPr>
              <a:t>10/11</a:t>
            </a:r>
            <a:r>
              <a:rPr lang="en" sz="1600">
                <a:solidFill>
                  <a:schemeClr val="dk1"/>
                </a:solidFill>
              </a:rPr>
              <a:t> @7PM vs Fernandina Beach       </a:t>
            </a:r>
            <a:r>
              <a:rPr lang="en" sz="1600">
                <a:solidFill>
                  <a:srgbClr val="38761D"/>
                </a:solidFill>
              </a:rPr>
              <a:t>(Battle of the Bridge)</a:t>
            </a:r>
            <a:r>
              <a:rPr b="1" lang="en" sz="1600">
                <a:solidFill>
                  <a:srgbClr val="38761D"/>
                </a:solidFill>
              </a:rPr>
              <a:t> </a:t>
            </a:r>
            <a:endParaRPr b="1" sz="1600">
              <a:solidFill>
                <a:srgbClr val="38761D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❏"/>
            </a:pPr>
            <a:r>
              <a:rPr lang="en" sz="1600">
                <a:solidFill>
                  <a:schemeClr val="dk1"/>
                </a:solidFill>
              </a:rPr>
              <a:t> </a:t>
            </a:r>
            <a:r>
              <a:rPr b="1" lang="en" sz="1600">
                <a:solidFill>
                  <a:schemeClr val="dk1"/>
                </a:solidFill>
              </a:rPr>
              <a:t>10/18</a:t>
            </a:r>
            <a:r>
              <a:rPr lang="en" sz="1600">
                <a:solidFill>
                  <a:schemeClr val="dk1"/>
                </a:solidFill>
              </a:rPr>
              <a:t> @7PM vs Flagler                   </a:t>
            </a:r>
            <a:r>
              <a:rPr lang="en" sz="1600">
                <a:solidFill>
                  <a:srgbClr val="38761D"/>
                </a:solidFill>
              </a:rPr>
              <a:t>(8th Grade Night) </a:t>
            </a:r>
            <a:endParaRPr sz="1600">
              <a:solidFill>
                <a:srgbClr val="38761D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❏"/>
            </a:pPr>
            <a:r>
              <a:rPr b="1" lang="en" sz="1600">
                <a:solidFill>
                  <a:schemeClr val="dk1"/>
                </a:solidFill>
              </a:rPr>
              <a:t>10/25</a:t>
            </a:r>
            <a:r>
              <a:rPr lang="en" sz="1600">
                <a:solidFill>
                  <a:schemeClr val="dk1"/>
                </a:solidFill>
              </a:rPr>
              <a:t> @7PM vs Raines              </a:t>
            </a:r>
            <a:r>
              <a:rPr lang="en" sz="1600">
                <a:solidFill>
                  <a:srgbClr val="38761D"/>
                </a:solidFill>
              </a:rPr>
              <a:t>(Senior Night) </a:t>
            </a:r>
            <a:endParaRPr sz="1600">
              <a:solidFill>
                <a:srgbClr val="38761D"/>
              </a:solidFill>
            </a:endParaRPr>
          </a:p>
        </p:txBody>
      </p:sp>
      <p:sp>
        <p:nvSpPr>
          <p:cNvPr id="110" name="Google Shape;110;p2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AWAY GAMES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Char char="❏"/>
            </a:pPr>
            <a:r>
              <a:rPr b="1" lang="en" sz="1600">
                <a:solidFill>
                  <a:srgbClr val="000000"/>
                </a:solidFill>
              </a:rPr>
              <a:t>8/16 </a:t>
            </a:r>
            <a:r>
              <a:rPr lang="en" sz="1600">
                <a:solidFill>
                  <a:srgbClr val="000000"/>
                </a:solidFill>
              </a:rPr>
              <a:t>@ 7PM vs Englewood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❏"/>
            </a:pPr>
            <a:r>
              <a:rPr b="1" lang="en" sz="1600">
                <a:solidFill>
                  <a:srgbClr val="000000"/>
                </a:solidFill>
              </a:rPr>
              <a:t>8/30</a:t>
            </a:r>
            <a:r>
              <a:rPr lang="en" sz="1600">
                <a:solidFill>
                  <a:srgbClr val="000000"/>
                </a:solidFill>
              </a:rPr>
              <a:t> @7PM vs Clay 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❏"/>
            </a:pPr>
            <a:r>
              <a:rPr b="1" lang="en" sz="1600">
                <a:solidFill>
                  <a:srgbClr val="000000"/>
                </a:solidFill>
              </a:rPr>
              <a:t>9/6</a:t>
            </a:r>
            <a:r>
              <a:rPr lang="en" sz="1600">
                <a:solidFill>
                  <a:srgbClr val="000000"/>
                </a:solidFill>
              </a:rPr>
              <a:t>   @730PM vs Charlton County     </a:t>
            </a:r>
            <a:r>
              <a:rPr lang="en" sz="1600">
                <a:solidFill>
                  <a:srgbClr val="FF0000"/>
                </a:solidFill>
              </a:rPr>
              <a:t>(</a:t>
            </a:r>
            <a:r>
              <a:rPr b="1" lang="en" sz="1600">
                <a:solidFill>
                  <a:srgbClr val="FF0000"/>
                </a:solidFill>
              </a:rPr>
              <a:t>Band Will Not Travel) </a:t>
            </a:r>
            <a:endParaRPr b="1" sz="1600">
              <a:solidFill>
                <a:srgbClr val="FF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❏"/>
            </a:pPr>
            <a:r>
              <a:rPr b="1" lang="en" sz="1600">
                <a:solidFill>
                  <a:srgbClr val="000000"/>
                </a:solidFill>
              </a:rPr>
              <a:t>9/13</a:t>
            </a:r>
            <a:r>
              <a:rPr lang="en" sz="1600">
                <a:solidFill>
                  <a:srgbClr val="000000"/>
                </a:solidFill>
              </a:rPr>
              <a:t>  </a:t>
            </a:r>
            <a:r>
              <a:rPr b="1" lang="en" sz="1600">
                <a:solidFill>
                  <a:srgbClr val="FF0000"/>
                </a:solidFill>
              </a:rPr>
              <a:t>No Game </a:t>
            </a:r>
            <a:endParaRPr b="1" sz="1600">
              <a:solidFill>
                <a:srgbClr val="FF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❏"/>
            </a:pPr>
            <a:r>
              <a:rPr b="1" lang="en" sz="1600">
                <a:solidFill>
                  <a:schemeClr val="dk1"/>
                </a:solidFill>
              </a:rPr>
              <a:t>9/20</a:t>
            </a:r>
            <a:r>
              <a:rPr lang="en" sz="1600">
                <a:solidFill>
                  <a:schemeClr val="dk1"/>
                </a:solidFill>
              </a:rPr>
              <a:t> @7PM vs West Nassau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❏"/>
            </a:pPr>
            <a:r>
              <a:rPr b="1" lang="en" sz="1600">
                <a:solidFill>
                  <a:schemeClr val="dk1"/>
                </a:solidFill>
              </a:rPr>
              <a:t>9/27</a:t>
            </a:r>
            <a:r>
              <a:rPr lang="en" sz="1600">
                <a:solidFill>
                  <a:schemeClr val="dk1"/>
                </a:solidFill>
              </a:rPr>
              <a:t> @7PM vs Ribault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11" name="Google Shape;111;p20"/>
          <p:cNvSpPr txBox="1"/>
          <p:nvPr/>
        </p:nvSpPr>
        <p:spPr>
          <a:xfrm>
            <a:off x="2333400" y="4433225"/>
            <a:ext cx="4440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NOTE: </a:t>
            </a:r>
            <a:r>
              <a:rPr lang="en">
                <a:solidFill>
                  <a:schemeClr val="dk1"/>
                </a:solidFill>
              </a:rPr>
              <a:t>All volunteers must sign up by </a:t>
            </a:r>
            <a:r>
              <a:rPr b="1" lang="en">
                <a:solidFill>
                  <a:srgbClr val="FF0000"/>
                </a:solidFill>
              </a:rPr>
              <a:t>Midnight on Wednesdays. 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12" name="Google Shape;112;p20"/>
          <p:cNvSpPr txBox="1"/>
          <p:nvPr/>
        </p:nvSpPr>
        <p:spPr>
          <a:xfrm>
            <a:off x="7718775" y="212250"/>
            <a:ext cx="107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Amanda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3" name="Google Shape;113;p20" title="a green square with a white check mark inside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575" y="1669475"/>
            <a:ext cx="172926" cy="17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 title="a green square with a white check mark inside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3675" y="1708150"/>
            <a:ext cx="172926" cy="172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/>
        </p:nvSpPr>
        <p:spPr>
          <a:xfrm>
            <a:off x="8030075" y="-66775"/>
            <a:ext cx="91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Amanda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" name="Google Shape;120;p21"/>
          <p:cNvSpPr txBox="1"/>
          <p:nvPr>
            <p:ph idx="1" type="body"/>
          </p:nvPr>
        </p:nvSpPr>
        <p:spPr>
          <a:xfrm>
            <a:off x="402300" y="333425"/>
            <a:ext cx="7484400" cy="428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100" u="sng">
                <a:solidFill>
                  <a:srgbClr val="000000"/>
                </a:solidFill>
              </a:rPr>
              <a:t>Competition Schedule</a:t>
            </a:r>
            <a:endParaRPr b="1" sz="1950" u="sng">
              <a:solidFill>
                <a:srgbClr val="05050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50">
                <a:solidFill>
                  <a:srgbClr val="050505"/>
                </a:solidFill>
              </a:rPr>
              <a:t>9</a:t>
            </a:r>
            <a:r>
              <a:rPr b="1"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b="1" lang="en" sz="1550">
                <a:solidFill>
                  <a:srgbClr val="050505"/>
                </a:solidFill>
              </a:rPr>
              <a:t>28</a:t>
            </a:r>
            <a:r>
              <a:rPr b="1"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b="1" lang="en" sz="1550">
                <a:solidFill>
                  <a:srgbClr val="050505"/>
                </a:solidFill>
              </a:rPr>
              <a:t>Tocoi Creek Marching Invitational </a:t>
            </a:r>
            <a:endParaRPr sz="1550">
              <a:solidFill>
                <a:srgbClr val="05050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10/1</a:t>
            </a:r>
            <a:r>
              <a:rPr b="1" lang="en" sz="1550">
                <a:solidFill>
                  <a:srgbClr val="050505"/>
                </a:solidFill>
              </a:rPr>
              <a:t>2</a:t>
            </a:r>
            <a:r>
              <a:rPr b="1"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 - Fleming Island HS </a:t>
            </a:r>
            <a:r>
              <a:rPr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- Fleming Island</a:t>
            </a:r>
            <a:endParaRPr sz="1550">
              <a:solidFill>
                <a:srgbClr val="05050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10/</a:t>
            </a:r>
            <a:r>
              <a:rPr b="1" lang="en" sz="1550">
                <a:solidFill>
                  <a:srgbClr val="050505"/>
                </a:solidFill>
              </a:rPr>
              <a:t>19</a:t>
            </a:r>
            <a:r>
              <a:rPr b="1"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b="1" lang="en" sz="1550">
                <a:solidFill>
                  <a:srgbClr val="050505"/>
                </a:solidFill>
              </a:rPr>
              <a:t>Orange Park High School</a:t>
            </a:r>
            <a:r>
              <a:rPr b="1"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 - Orange Pa</a:t>
            </a:r>
            <a:r>
              <a:rPr b="1" lang="en" sz="1550">
                <a:solidFill>
                  <a:srgbClr val="050505"/>
                </a:solidFill>
              </a:rPr>
              <a:t>rk, FL</a:t>
            </a:r>
            <a:endParaRPr sz="1550">
              <a:solidFill>
                <a:srgbClr val="05050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11/</a:t>
            </a:r>
            <a:r>
              <a:rPr b="1" lang="en" sz="1550">
                <a:solidFill>
                  <a:srgbClr val="050505"/>
                </a:solidFill>
              </a:rPr>
              <a:t>2</a:t>
            </a:r>
            <a:r>
              <a:rPr b="1"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 MPA – </a:t>
            </a:r>
            <a:r>
              <a:rPr lang="en" sz="1550">
                <a:solidFill>
                  <a:srgbClr val="050505"/>
                </a:solidFill>
              </a:rPr>
              <a:t>Location TBD </a:t>
            </a:r>
            <a:endParaRPr sz="1550">
              <a:solidFill>
                <a:srgbClr val="050505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rPr b="1"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11/</a:t>
            </a:r>
            <a:r>
              <a:rPr b="1" lang="en" sz="1550">
                <a:solidFill>
                  <a:srgbClr val="050505"/>
                </a:solidFill>
              </a:rPr>
              <a:t>8 - 11/10</a:t>
            </a:r>
            <a:r>
              <a:rPr b="1"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 -  State Finals - </a:t>
            </a:r>
            <a:r>
              <a:rPr b="1" lang="en" sz="1550">
                <a:solidFill>
                  <a:srgbClr val="050505"/>
                </a:solidFill>
              </a:rPr>
              <a:t>Orlando </a:t>
            </a:r>
            <a:r>
              <a:rPr b="1"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i="1"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1" i="1" lang="en" sz="1550">
                <a:solidFill>
                  <a:srgbClr val="FF0000"/>
                </a:solidFill>
              </a:rPr>
              <a:t>Overnight Trip</a:t>
            </a:r>
            <a:r>
              <a:rPr i="1" lang="en" sz="1550">
                <a:solidFill>
                  <a:srgbClr val="050505"/>
                </a:solidFill>
              </a:rPr>
              <a:t>: Please </a:t>
            </a:r>
            <a:r>
              <a:rPr i="1"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plan for additional $25 for hotel expenses for your </a:t>
            </a:r>
            <a:r>
              <a:rPr i="1" lang="en" sz="1550">
                <a:solidFill>
                  <a:srgbClr val="050505"/>
                </a:solidFill>
              </a:rPr>
              <a:t>student. Will likely be a 2 night trip Fri-Sun) </a:t>
            </a:r>
            <a:endParaRPr sz="1950">
              <a:solidFill>
                <a:srgbClr val="05050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